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7913-779E-4198-8CF5-6F84F899DD32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3BDC-13EB-450B-B6E3-8EBE83741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379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7913-779E-4198-8CF5-6F84F899DD32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3BDC-13EB-450B-B6E3-8EBE83741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775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7913-779E-4198-8CF5-6F84F899DD32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3BDC-13EB-450B-B6E3-8EBE83741E1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4538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7913-779E-4198-8CF5-6F84F899DD32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3BDC-13EB-450B-B6E3-8EBE83741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811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7913-779E-4198-8CF5-6F84F899DD32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3BDC-13EB-450B-B6E3-8EBE83741E1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6955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7913-779E-4198-8CF5-6F84F899DD32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3BDC-13EB-450B-B6E3-8EBE83741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936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7913-779E-4198-8CF5-6F84F899DD32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3BDC-13EB-450B-B6E3-8EBE83741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212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7913-779E-4198-8CF5-6F84F899DD32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3BDC-13EB-450B-B6E3-8EBE83741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79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7913-779E-4198-8CF5-6F84F899DD32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3BDC-13EB-450B-B6E3-8EBE83741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87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7913-779E-4198-8CF5-6F84F899DD32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3BDC-13EB-450B-B6E3-8EBE83741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679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7913-779E-4198-8CF5-6F84F899DD32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3BDC-13EB-450B-B6E3-8EBE83741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602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7913-779E-4198-8CF5-6F84F899DD32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3BDC-13EB-450B-B6E3-8EBE83741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447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7913-779E-4198-8CF5-6F84F899DD32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3BDC-13EB-450B-B6E3-8EBE83741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735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7913-779E-4198-8CF5-6F84F899DD32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3BDC-13EB-450B-B6E3-8EBE83741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62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7913-779E-4198-8CF5-6F84F899DD32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3BDC-13EB-450B-B6E3-8EBE83741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396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7913-779E-4198-8CF5-6F84F899DD32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3BDC-13EB-450B-B6E3-8EBE83741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45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67913-779E-4198-8CF5-6F84F899DD32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1D3BDC-13EB-450B-B6E3-8EBE83741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951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eco.vrnlib.ru/wp-content/uploads/2012/09/ecolabel_nordicswan_2.jpg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eco.vrnlib.ru/wp-content/uploads/2012/09/11.jpg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eco.vrnlib.ru/wp-content/uploads/2012/09/d95e7283581632106d2aa9c857bb1499.jpg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eco.vrnlib.ru/wp-content/uploads/2012/09/557427_362455850465810_281404145237648_1121240_663162718_n.jpg" TargetMode="Externa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eco.vrnlib.ru/wp-content/uploads/2012/09/images.jpeg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jpeg"/><Relationship Id="rId4" Type="http://schemas.openxmlformats.org/officeDocument/2006/relationships/hyperlink" Target="http://eco.vrnlib.ru/wp-content/uploads/2012/09/1332395730_zel-zhuravl.jpg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eco.vrnlib.ru/wp-content/uploads/2012/09/04-04-22znak-eko.jpg" TargetMode="Externa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eco.vrnlib.ru/wp-content/uploads/2012/09/52023de626.jpg" TargetMode="Externa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co.vrnlib.ru/wp-content/uploads/2012/09/20120606173039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eco.vrnlib.ru/wp-content/uploads/2012/09/e39c363980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eco.vrnlib.ru/wp-content/uploads/2012/09/1266514620_112.jpg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eco.vrnlib.ru/wp-content/uploads/2012/09/3591.png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eco.vrnlib.ru/wp-content/uploads/2012/09/86f5025364.jpg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eco.vrnlib.ru/wp-content/uploads/2012/09/552b53317b.jpg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eco.vrnlib.ru/wp-content/uploads/2012/09/fa60f2534d.jpg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81977" y="545911"/>
            <a:ext cx="8292026" cy="2208388"/>
          </a:xfrm>
        </p:spPr>
        <p:txBody>
          <a:bodyPr/>
          <a:lstStyle/>
          <a:p>
            <a:pPr algn="l"/>
            <a:r>
              <a:rPr lang="ru-RU" dirty="0" smtClean="0"/>
              <a:t>Экологическая маркировка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81977" y="2754299"/>
            <a:ext cx="7766936" cy="1096899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Комплекс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сведений экологического характера о продукции, процессе или услуги в виде текста, отдельных графических, цветовых символов (условных обозначений) и их комбинаций. Он наносится в зависимости от конкретных условий непосредственно на изделие , упаковку (тару), табличку, ярлык (бирку), этикетку или в сопроводительную документацию.</a:t>
            </a:r>
          </a:p>
        </p:txBody>
      </p:sp>
    </p:spTree>
    <p:extLst>
      <p:ext uri="{BB962C8B-B14F-4D97-AF65-F5344CB8AC3E}">
        <p14:creationId xmlns:p14="http://schemas.microsoft.com/office/powerpoint/2010/main" val="28236976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662" y="1892488"/>
            <a:ext cx="9667669" cy="2788693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solidFill>
                  <a:schemeClr val="accent2">
                    <a:lumMod val="50000"/>
                  </a:schemeClr>
                </a:solidFill>
              </a:rPr>
              <a:t>Знаки,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обозначающие степень экологического благополучия товара или его упаковки</a:t>
            </a:r>
            <a:endParaRPr lang="ru-RU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285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5659" y="582304"/>
            <a:ext cx="5663821" cy="1320800"/>
          </a:xfrm>
        </p:spPr>
        <p:txBody>
          <a:bodyPr>
            <a:normAutofit fontScale="90000"/>
          </a:bodyPr>
          <a:lstStyle/>
          <a:p>
            <a:r>
              <a:rPr lang="ru-RU" dirty="0"/>
              <a:t>Знак </a:t>
            </a:r>
            <a:r>
              <a:rPr lang="ru-RU" b="1" dirty="0"/>
              <a:t>“</a:t>
            </a:r>
            <a:r>
              <a:rPr lang="ru-RU" b="1" dirty="0" smtClean="0"/>
              <a:t>Белый лебедь</a:t>
            </a:r>
            <a:r>
              <a:rPr lang="ru-RU" b="1" dirty="0"/>
              <a:t>”</a:t>
            </a:r>
            <a:r>
              <a:rPr lang="ru-RU" dirty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принят </a:t>
            </a:r>
            <a:r>
              <a:rPr lang="ru-RU" dirty="0"/>
              <a:t>в Скандинавии</a:t>
            </a:r>
            <a:r>
              <a:rPr lang="ru-RU" dirty="0" smtClean="0"/>
              <a:t>. Это экологический сертификационный символ обозначает соответствие товара жестким экологическим нормативам, принятых в Скандинавских странах.</a:t>
            </a:r>
            <a:endParaRPr lang="ru-RU" dirty="0"/>
          </a:p>
        </p:txBody>
      </p:sp>
      <p:pic>
        <p:nvPicPr>
          <p:cNvPr id="3" name="Рисунок 2" descr="http://eco.vrnlib.ru/wp-content/uploads/2012/09/ecolabel_nordicswan_2.jpg">
            <a:hlinkClick r:id="rId2" tooltip="&quot;ecolabel_nordicswan_2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1314" y="1514901"/>
            <a:ext cx="3036585" cy="2511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67126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504" y="1633182"/>
            <a:ext cx="5122965" cy="1320800"/>
          </a:xfrm>
        </p:spPr>
        <p:txBody>
          <a:bodyPr>
            <a:normAutofit fontScale="90000"/>
          </a:bodyPr>
          <a:lstStyle/>
          <a:p>
            <a:r>
              <a:rPr lang="ru-RU" dirty="0"/>
              <a:t>Знак </a:t>
            </a:r>
            <a:r>
              <a:rPr lang="ru-RU" b="1" dirty="0"/>
              <a:t>“Голубой ангел”</a:t>
            </a:r>
            <a:r>
              <a:rPr lang="ru-RU" dirty="0"/>
              <a:t> – это первый и старейший в мире экологический знак для товаров и услуг, созданный в 1977 г</a:t>
            </a:r>
            <a:r>
              <a:rPr lang="ru-RU" dirty="0" smtClean="0"/>
              <a:t>. – знак государственной маркировки Германии.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 descr="http://eco.vrnlib.ru/wp-content/uploads/2012/09/11.jpg">
            <a:hlinkClick r:id="rId2" tooltip="&quot;1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15559" y="1228299"/>
            <a:ext cx="2942340" cy="294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11485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4322338" cy="1320800"/>
          </a:xfrm>
        </p:spPr>
        <p:txBody>
          <a:bodyPr>
            <a:normAutofit fontScale="90000"/>
          </a:bodyPr>
          <a:lstStyle/>
          <a:p>
            <a:r>
              <a:rPr lang="ru-RU" dirty="0"/>
              <a:t>«</a:t>
            </a:r>
            <a:r>
              <a:rPr lang="ru-RU" b="1" dirty="0"/>
              <a:t>Цветок ЕС» 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>(</a:t>
            </a:r>
            <a:r>
              <a:rPr lang="ru-RU" dirty="0"/>
              <a:t>Страны Евросоюза). Европейский Союз разработал собственный экологический знак, который может быть зеленого или голубого цвета.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 descr="http://eco.vrnlib.ru/wp-content/uploads/2012/09/d95e7283581632106d2aa9c857bb1499.jpg">
            <a:hlinkClick r:id="rId2" tooltip="&quot;d95e7283581632106d2aa9c857bb1499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3695" y="1405719"/>
            <a:ext cx="3816782" cy="3404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62645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478" y="122830"/>
            <a:ext cx="6182435" cy="1320800"/>
          </a:xfrm>
        </p:spPr>
        <p:txBody>
          <a:bodyPr>
            <a:noAutofit/>
          </a:bodyPr>
          <a:lstStyle/>
          <a:p>
            <a:r>
              <a:rPr lang="ru-RU" sz="2400" b="1" dirty="0"/>
              <a:t>“Листок жизни” </a:t>
            </a:r>
            <a:r>
              <a:rPr lang="ru-RU" sz="2400" dirty="0"/>
              <a:t>– первая российская </a:t>
            </a:r>
            <a:r>
              <a:rPr lang="ru-RU" sz="2400" dirty="0" err="1"/>
              <a:t>экомаркировка</a:t>
            </a:r>
            <a:r>
              <a:rPr lang="ru-RU" sz="2400" dirty="0"/>
              <a:t>. Система добровольной экологической сертификации «Листок Жизни» была разработана Санкт-Петербургским экологическим союзом </a:t>
            </a:r>
            <a:r>
              <a:rPr lang="ru-RU" sz="2400" b="1" dirty="0"/>
              <a:t>в 2001 году. </a:t>
            </a:r>
            <a:r>
              <a:rPr lang="ru-RU" sz="2400" dirty="0"/>
              <a:t>«Листок Жизни» может получить любая, как пищевая, так и непищевая потребительская продукция, успешно прошедшая сертификацию. «Листок жизни» подтверждает </a:t>
            </a:r>
            <a:r>
              <a:rPr lang="ru-RU" sz="2400" dirty="0" err="1"/>
              <a:t>экологичность</a:t>
            </a:r>
            <a:r>
              <a:rPr lang="ru-RU" sz="2400" dirty="0"/>
              <a:t> продукта и экологическую безопасность всех этапов его производства. Эта маркировка признана международным сообществом соответствующей мировой практике добровольной экологической сертификации.</a:t>
            </a:r>
            <a:br>
              <a:rPr lang="ru-RU" sz="2400" dirty="0"/>
            </a:br>
            <a:r>
              <a:rPr lang="ru-RU" sz="2400" dirty="0"/>
              <a:t> 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3" name="Рисунок 2" descr="http://eco.vrnlib.ru/wp-content/uploads/2012/09/557427_362455850465810_281404145237648_1121240_663162718_n.jpg">
            <a:hlinkClick r:id="rId2" tooltip="&quot;557427_362455850465810_281404145237648_1121240_663162718_n&quot;"/>
          </p:cNvPr>
          <p:cNvPicPr/>
          <p:nvPr/>
        </p:nvPicPr>
        <p:blipFill rotWithShape="1">
          <a:blip r:embed="rId3"/>
          <a:srcRect t="12188" b="22344"/>
          <a:stretch/>
        </p:blipFill>
        <p:spPr bwMode="auto">
          <a:xfrm>
            <a:off x="6166041" y="1624084"/>
            <a:ext cx="3810479" cy="2565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136150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6036" y="609600"/>
            <a:ext cx="5718412" cy="1320800"/>
          </a:xfrm>
        </p:spPr>
        <p:txBody>
          <a:bodyPr>
            <a:noAutofit/>
          </a:bodyPr>
          <a:lstStyle/>
          <a:p>
            <a:r>
              <a:rPr lang="ru-RU" sz="2400" dirty="0"/>
              <a:t>Орган сертификации «Международный экологический фонд» (ОС«МЭФ»), аккредитованный в </a:t>
            </a:r>
            <a:r>
              <a:rPr lang="ru-RU" sz="2400" b="1" dirty="0"/>
              <a:t>Системе обязательной сертификации по экологическим требованиям </a:t>
            </a:r>
            <a:r>
              <a:rPr lang="ru-RU" sz="2400" dirty="0"/>
              <a:t>РОСС.RU.001.01.ЭТОО, проводит экологическую сертификацию объектов, подлежащих обязательной сертификации и </a:t>
            </a:r>
            <a:r>
              <a:rPr lang="ru-RU" sz="2400" b="1" dirty="0"/>
              <a:t>объектов, подлежащих добровольной экологической сертификации </a:t>
            </a:r>
            <a:r>
              <a:rPr lang="ru-RU" sz="2400" dirty="0"/>
              <a:t>на соответствие экологическим требованиям, в том числе международным.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8" name="Рисунок 7" descr="http://eco.vrnlib.ru/wp-content/uploads/2012/09/images.jpeg">
            <a:hlinkClick r:id="rId2" tooltip="&quot;images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01976" y="627804"/>
            <a:ext cx="2119194" cy="2106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eco.vrnlib.ru/wp-content/uploads/2012/09/1332395730_zel-zhuravl.jpg">
            <a:hlinkClick r:id="rId4" tooltip="&quot;1332395730_zel-zhuravl&quot;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97511" y="2906974"/>
            <a:ext cx="2119194" cy="2137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59290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012" y="159224"/>
            <a:ext cx="7192370" cy="1696872"/>
          </a:xfrm>
        </p:spPr>
        <p:txBody>
          <a:bodyPr>
            <a:noAutofit/>
          </a:bodyPr>
          <a:lstStyle/>
          <a:p>
            <a:r>
              <a:rPr lang="ru-RU" sz="2400" dirty="0"/>
              <a:t>Московская система добровольной сертификации «</a:t>
            </a:r>
            <a:r>
              <a:rPr lang="ru-RU" sz="2400" b="1" dirty="0" err="1"/>
              <a:t>Экологичные</a:t>
            </a:r>
            <a:r>
              <a:rPr lang="ru-RU" sz="2400" b="1" dirty="0"/>
              <a:t> продукты</a:t>
            </a:r>
            <a:r>
              <a:rPr lang="ru-RU" sz="2400" dirty="0"/>
              <a:t>» создана в соответствии с Постановлением Правительства г. Москвы от 16.09.03 № 783-ПП «О мерах по экологической оценке продукции, реализуемой на потребительском рынке г. Москвы». </a:t>
            </a:r>
            <a:r>
              <a:rPr lang="ru-RU" sz="2400" dirty="0" err="1"/>
              <a:t>Экологичный</a:t>
            </a:r>
            <a:r>
              <a:rPr lang="ru-RU" sz="2400" dirty="0"/>
              <a:t> продукт — это продукт животного или растительного происхождения, произведенный из натурального продовольственного сырья, выращенного с соблюдением всех установленных санитарных и ветеринарных норм и правил, а также вода питьевая, расфасованная в емкости, отвечающие (соответствующие) по показателям безопасности уровням, установленным к продуктам для питания детей раннего возраста.</a:t>
            </a:r>
            <a:br>
              <a:rPr lang="ru-RU" sz="2400" dirty="0"/>
            </a:br>
            <a:r>
              <a:rPr lang="ru-RU" sz="2400" dirty="0"/>
              <a:t> </a:t>
            </a:r>
            <a:br>
              <a:rPr lang="ru-RU" sz="2400" dirty="0"/>
            </a:br>
            <a:r>
              <a:rPr lang="ru-RU" sz="2400" dirty="0"/>
              <a:t> 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3" name="Рисунок 2" descr="http://eco.vrnlib.ru/wp-content/uploads/2012/09/04-04-22znak-eko.jpg">
            <a:hlinkClick r:id="rId2" tooltip="&quot;04-04-22znak-eko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5979" y="1856096"/>
            <a:ext cx="2281101" cy="2871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448270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277" y="2015319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>
                <a:solidFill>
                  <a:schemeClr val="accent2">
                    <a:lumMod val="50000"/>
                  </a:schemeClr>
                </a:solidFill>
              </a:rPr>
              <a:t>Знаки, предупреждающие о том, что продукция может нанести вред окружающей среде.</a:t>
            </a:r>
            <a:r>
              <a:rPr lang="ru-RU" sz="48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>
                <a:solidFill>
                  <a:schemeClr val="accent2">
                    <a:lumMod val="50000"/>
                  </a:schemeClr>
                </a:solidFill>
              </a:rPr>
            </a:b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9717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2868" y="322997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а</a:t>
            </a:r>
            <a:r>
              <a:rPr lang="ru-RU" dirty="0"/>
              <a:t> – знак, применяемый при </a:t>
            </a:r>
            <a:r>
              <a:rPr lang="ru-RU" b="1" dirty="0"/>
              <a:t>морских перевозках опасных для флоры и фауны веществ</a:t>
            </a:r>
            <a:r>
              <a:rPr lang="ru-RU" dirty="0"/>
              <a:t>.</a:t>
            </a:r>
            <a:br>
              <a:rPr lang="ru-RU" dirty="0"/>
            </a:br>
            <a:r>
              <a:rPr lang="ru-RU" i="1" dirty="0"/>
              <a:t>б</a:t>
            </a:r>
            <a:r>
              <a:rPr lang="ru-RU" dirty="0"/>
              <a:t> – знак </a:t>
            </a:r>
            <a:r>
              <a:rPr lang="ru-RU" b="1" dirty="0"/>
              <a:t>“Опасное для окружающей среды»</a:t>
            </a: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 descr="http://eco.vrnlib.ru/wp-content/uploads/2012/09/52023de626.jpg">
            <a:hlinkClick r:id="rId2" tooltip="&quot;52023de626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7191" y="491319"/>
            <a:ext cx="5034362" cy="246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80655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403" y="2320120"/>
            <a:ext cx="8596668" cy="1944047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>
                <a:solidFill>
                  <a:schemeClr val="accent2">
                    <a:lumMod val="50000"/>
                  </a:schemeClr>
                </a:solidFill>
              </a:rPr>
              <a:t>БУДЬТЕ ВНИМАТЕЛЬНЫ К ЗНАКАМ НА УПАКОВКЕ! </a:t>
            </a:r>
            <a:r>
              <a:rPr lang="ru-RU" sz="44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400" dirty="0">
                <a:solidFill>
                  <a:schemeClr val="accent2">
                    <a:lumMod val="50000"/>
                  </a:schemeClr>
                </a:solidFill>
              </a:rPr>
            </a:br>
            <a:endParaRPr lang="ru-RU" sz="4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485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019033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Знаки, информирующие об экологически чистых способах утилизации самого товара и его упаковки, информируют о </a:t>
            </a:r>
            <a:r>
              <a:rPr lang="ru-RU" sz="4000" b="1" dirty="0" err="1">
                <a:solidFill>
                  <a:schemeClr val="accent2">
                    <a:lumMod val="50000"/>
                  </a:schemeClr>
                </a:solidFill>
              </a:rPr>
              <a:t>незагрязнении</a:t>
            </a: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 окружающей среды.</a:t>
            </a:r>
            <a:endParaRPr lang="ru-RU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759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038" y="773373"/>
            <a:ext cx="4358690" cy="1320800"/>
          </a:xfrm>
        </p:spPr>
        <p:txBody>
          <a:bodyPr>
            <a:noAutofit/>
          </a:bodyPr>
          <a:lstStyle/>
          <a:p>
            <a:r>
              <a:rPr lang="ru-RU" sz="2800" dirty="0"/>
              <a:t>Экологический знак </a:t>
            </a:r>
            <a:r>
              <a:rPr lang="ru-RU" sz="2800" b="1" dirty="0"/>
              <a:t>«</a:t>
            </a:r>
            <a:r>
              <a:rPr lang="ru-RU" sz="2800" b="1" dirty="0" err="1"/>
              <a:t>Der</a:t>
            </a:r>
            <a:r>
              <a:rPr lang="ru-RU" sz="2800" b="1" dirty="0"/>
              <a:t> </a:t>
            </a:r>
            <a:r>
              <a:rPr lang="ru-RU" sz="2800" b="1" dirty="0" err="1"/>
              <a:t>Grune</a:t>
            </a:r>
            <a:r>
              <a:rPr lang="ru-RU" sz="2800" b="1" dirty="0"/>
              <a:t> </a:t>
            </a:r>
            <a:r>
              <a:rPr lang="ru-RU" sz="2800" b="1" dirty="0" err="1"/>
              <a:t>Punkt</a:t>
            </a:r>
            <a:r>
              <a:rPr lang="ru-RU" sz="2800" b="1" dirty="0"/>
              <a:t>»</a:t>
            </a:r>
            <a:r>
              <a:rPr lang="ru-RU" sz="2800" dirty="0"/>
              <a:t>, или </a:t>
            </a:r>
            <a:r>
              <a:rPr lang="ru-RU" sz="2800" b="1" dirty="0"/>
              <a:t>«Зеленая точка»</a:t>
            </a:r>
            <a:r>
              <a:rPr lang="ru-RU" sz="2800" dirty="0"/>
              <a:t>, разработанный в Германии; он информирует о том, что товар и его упаковка предназначены для сбора или вторичной </a:t>
            </a:r>
            <a:r>
              <a:rPr lang="ru-RU" sz="2800" dirty="0" smtClean="0"/>
              <a:t>переработки. </a:t>
            </a:r>
            <a:br>
              <a:rPr lang="ru-RU" sz="2800" dirty="0" smtClean="0"/>
            </a:br>
            <a:r>
              <a:rPr lang="ru-RU" sz="2800" dirty="0" smtClean="0"/>
              <a:t>В </a:t>
            </a:r>
            <a:r>
              <a:rPr lang="ru-RU" sz="2800" dirty="0"/>
              <a:t>России </a:t>
            </a:r>
            <a:r>
              <a:rPr lang="ru-RU" sz="2800" dirty="0" smtClean="0"/>
              <a:t>данный </a:t>
            </a:r>
            <a:r>
              <a:rPr lang="ru-RU" sz="2800" dirty="0"/>
              <a:t>знак не имеет </a:t>
            </a:r>
            <a:r>
              <a:rPr lang="ru-RU" sz="2800" dirty="0" smtClean="0"/>
              <a:t>силы.</a:t>
            </a:r>
            <a:endParaRPr lang="ru-RU" sz="2800" dirty="0"/>
          </a:p>
        </p:txBody>
      </p:sp>
      <p:pic>
        <p:nvPicPr>
          <p:cNvPr id="4" name="Рисунок 3" descr="http://eco.vrnlib.ru/wp-content/uploads/2012/09/20120606173039.jpg">
            <a:hlinkClick r:id="rId2" tooltip="&quot;20120606173039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70127" y="1433773"/>
            <a:ext cx="3742112" cy="3407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40736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278" y="623247"/>
            <a:ext cx="4877304" cy="5054221"/>
          </a:xfrm>
        </p:spPr>
        <p:txBody>
          <a:bodyPr>
            <a:noAutofit/>
          </a:bodyPr>
          <a:lstStyle/>
          <a:p>
            <a:r>
              <a:rPr lang="ru-RU" sz="2800" dirty="0" smtClean="0"/>
              <a:t>Экологический </a:t>
            </a:r>
            <a:r>
              <a:rPr lang="ru-RU" sz="2800" dirty="0"/>
              <a:t>знак </a:t>
            </a:r>
            <a:r>
              <a:rPr lang="ru-RU" sz="2800" b="1" dirty="0"/>
              <a:t>Лента (петля) Мебиуса</a:t>
            </a:r>
            <a:r>
              <a:rPr lang="ru-RU" sz="2800" dirty="0"/>
              <a:t>. </a:t>
            </a:r>
            <a:r>
              <a:rPr lang="ru-RU" sz="2800" b="1" dirty="0"/>
              <a:t>Знак вторичной переработки </a:t>
            </a:r>
            <a:r>
              <a:rPr lang="ru-RU" sz="2800" dirty="0"/>
              <a:t>– знак, указывающий, что данный продукт (или упаковка) изготовлен из переработанного материала  и/или пригоден для последующей </a:t>
            </a:r>
            <a:r>
              <a:rPr lang="ru-RU" sz="2800" dirty="0" smtClean="0"/>
              <a:t>переработки</a:t>
            </a:r>
            <a:r>
              <a:rPr lang="ru-RU" sz="2800" dirty="0"/>
              <a:t>.</a:t>
            </a:r>
            <a:endParaRPr lang="ru-RU" sz="2800" dirty="0"/>
          </a:p>
        </p:txBody>
      </p:sp>
      <p:pic>
        <p:nvPicPr>
          <p:cNvPr id="4" name="Рисунок 3" descr="http://eco.vrnlib.ru/wp-content/uploads/2012/09/e39c363980.jpg">
            <a:hlinkClick r:id="rId2" tooltip="&quot;e39c363980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32061" y="1637732"/>
            <a:ext cx="3332124" cy="2906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96884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785" y="998561"/>
            <a:ext cx="5295331" cy="5859439"/>
          </a:xfrm>
        </p:spPr>
        <p:txBody>
          <a:bodyPr>
            <a:noAutofit/>
          </a:bodyPr>
          <a:lstStyle/>
          <a:p>
            <a:r>
              <a:rPr lang="ru-RU" sz="2800" dirty="0" smtClean="0"/>
              <a:t>Знак, означающий</a:t>
            </a:r>
            <a:r>
              <a:rPr lang="ru-RU" sz="2800" dirty="0"/>
              <a:t> </a:t>
            </a:r>
            <a:r>
              <a:rPr lang="ru-RU" sz="2800" dirty="0" smtClean="0"/>
              <a:t> </a:t>
            </a:r>
            <a:r>
              <a:rPr lang="ru-RU" sz="2800" b="1" dirty="0" smtClean="0"/>
              <a:t>замкнутый </a:t>
            </a:r>
            <a:r>
              <a:rPr lang="ru-RU" sz="2800" b="1" dirty="0"/>
              <a:t>цикл: создание - применение – утилизация. </a:t>
            </a:r>
            <a:r>
              <a:rPr lang="ru-RU" sz="2800" dirty="0"/>
              <a:t>Ставится на упаковку или товар из полимерных материалов и информирует о том, что упаковка или товар пригодны для вторичной переработки.</a:t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3" name="Рисунок 2" descr="http://eco.vrnlib.ru/wp-content/uploads/2012/09/1266514620_112.jpg">
            <a:hlinkClick r:id="rId2" tooltip="&quot;1266514620_112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06651" y="1937280"/>
            <a:ext cx="3455713" cy="2798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3105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785" y="177421"/>
            <a:ext cx="5540991" cy="6291617"/>
          </a:xfrm>
        </p:spPr>
        <p:txBody>
          <a:bodyPr>
            <a:noAutofit/>
          </a:bodyPr>
          <a:lstStyle/>
          <a:p>
            <a:r>
              <a:rPr lang="ru-RU" sz="2800" dirty="0"/>
              <a:t>Продукция, при производстве, переработке или обработке которой не применялись в качестве исходного сырья хлор, хлорсодержащие окислители и хлорорганические соединения в предусмотренном порядке маркируется знаком «</a:t>
            </a:r>
            <a:r>
              <a:rPr lang="ru-RU" sz="2800" b="1" dirty="0"/>
              <a:t>Свободно от хлора</a:t>
            </a:r>
            <a:r>
              <a:rPr lang="ru-RU" sz="2800" dirty="0"/>
              <a:t>»</a:t>
            </a:r>
            <a:r>
              <a:rPr lang="ru-RU" sz="2800" b="1" dirty="0"/>
              <a:t>. </a:t>
            </a:r>
            <a:r>
              <a:rPr lang="ru-RU" sz="2800" dirty="0"/>
              <a:t>Знак наносится в соответствии с ГОСТ Р 51150–98 «Продукция, свободная от хлорорганических соединений».</a:t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3" name="Рисунок 2" descr="http://eco.vrnlib.ru/wp-content/uploads/2012/09/3591.png">
            <a:hlinkClick r:id="rId2" tooltip="&quot;3591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76093" y="1850962"/>
            <a:ext cx="3654510" cy="2898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51308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4863657" cy="5217994"/>
          </a:xfrm>
        </p:spPr>
        <p:txBody>
          <a:bodyPr>
            <a:normAutofit fontScale="90000"/>
          </a:bodyPr>
          <a:lstStyle/>
          <a:p>
            <a:r>
              <a:rPr lang="ru-RU" dirty="0"/>
              <a:t>Знак </a:t>
            </a:r>
            <a:r>
              <a:rPr lang="ru-RU" b="1" dirty="0"/>
              <a:t>«Бокал-вилка»</a:t>
            </a:r>
            <a:r>
              <a:rPr lang="ru-RU" dirty="0"/>
              <a:t> наносится на пластиковую посуду и информирует о пригодности пластикового изделия для контакта с пищевыми продуктами.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 descr="http://eco.vrnlib.ru/wp-content/uploads/2012/09/86f5025364.jpg">
            <a:hlinkClick r:id="rId2" tooltip="&quot;86f5025364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95833" y="1665027"/>
            <a:ext cx="3343702" cy="2908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65326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2868" y="1251045"/>
            <a:ext cx="4672588" cy="1320800"/>
          </a:xfrm>
        </p:spPr>
        <p:txBody>
          <a:bodyPr>
            <a:normAutofit fontScale="90000"/>
          </a:bodyPr>
          <a:lstStyle/>
          <a:p>
            <a:r>
              <a:rPr lang="ru-RU" dirty="0"/>
              <a:t>Этот знак означает, что упаковку следует выбросить в урну. Встречается с разными подписями: “</a:t>
            </a:r>
            <a:r>
              <a:rPr lang="ru-RU" b="1" dirty="0"/>
              <a:t>Содержи свою страну в чистоте</a:t>
            </a:r>
            <a:r>
              <a:rPr lang="ru-RU" b="1" dirty="0" smtClean="0"/>
              <a:t>!</a:t>
            </a:r>
            <a:r>
              <a:rPr lang="ru-RU" dirty="0" smtClean="0"/>
              <a:t>“ или </a:t>
            </a:r>
            <a:r>
              <a:rPr lang="ru-RU" dirty="0"/>
              <a:t>просто “Спасибо</a:t>
            </a:r>
            <a:r>
              <a:rPr lang="ru-RU" dirty="0" smtClean="0"/>
              <a:t>”.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 descr="http://eco.vrnlib.ru/wp-content/uploads/2012/09/552b53317b.jpg">
            <a:hlinkClick r:id="rId2" tooltip="&quot;552b53317b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30016" y="1643797"/>
            <a:ext cx="2309017" cy="2982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7440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924" y="1128214"/>
            <a:ext cx="5518749" cy="1320800"/>
          </a:xfrm>
        </p:spPr>
        <p:txBody>
          <a:bodyPr>
            <a:noAutofit/>
          </a:bodyPr>
          <a:lstStyle/>
          <a:p>
            <a:r>
              <a:rPr lang="ru-RU" sz="2800" dirty="0"/>
              <a:t> Знак “</a:t>
            </a:r>
            <a:r>
              <a:rPr lang="ru-RU" sz="2800" b="1" dirty="0"/>
              <a:t>Не выбрасывать! 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Сдать </a:t>
            </a:r>
            <a:r>
              <a:rPr lang="ru-RU" sz="2800" b="1" dirty="0"/>
              <a:t>в специальный пункт по утилизации” </a:t>
            </a:r>
            <a:r>
              <a:rPr lang="ru-RU" sz="2800" dirty="0"/>
              <a:t>указывает на необходимость отдельного сбора и выброса использованных источников питания (ламп, батареек и аккумуляторов), содержащих некоторые опасные вещества, например, ртуть, кадмий и свинец.</a:t>
            </a:r>
            <a:br>
              <a:rPr lang="ru-RU" sz="2800" dirty="0"/>
            </a:br>
            <a:r>
              <a:rPr lang="ru-RU" sz="2800" dirty="0"/>
              <a:t> </a:t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3" name="Рисунок 2" descr="http://eco.vrnlib.ru/wp-content/uploads/2012/09/fa60f2534d.jpg">
            <a:hlinkClick r:id="rId2" tooltip="&quot;fa60f2534d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6892" y="2197289"/>
            <a:ext cx="2776291" cy="2866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66522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</TotalTime>
  <Words>290</Words>
  <Application>Microsoft Office PowerPoint</Application>
  <PresentationFormat>Широкоэкранный</PresentationFormat>
  <Paragraphs>20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Trebuchet MS</vt:lpstr>
      <vt:lpstr>Wingdings 3</vt:lpstr>
      <vt:lpstr>Грань</vt:lpstr>
      <vt:lpstr>Экологическая маркировка </vt:lpstr>
      <vt:lpstr>Знаки, информирующие об экологически чистых способах утилизации самого товара и его упаковки, информируют о незагрязнении окружающей среды.</vt:lpstr>
      <vt:lpstr>Экологический знак «Der Grune Punkt», или «Зеленая точка», разработанный в Германии; он информирует о том, что товар и его упаковка предназначены для сбора или вторичной переработки.  В России данный знак не имеет силы.</vt:lpstr>
      <vt:lpstr>Экологический знак Лента (петля) Мебиуса. Знак вторичной переработки – знак, указывающий, что данный продукт (или упаковка) изготовлен из переработанного материала  и/или пригоден для последующей переработки.</vt:lpstr>
      <vt:lpstr>Знак, означающий  замкнутый цикл: создание - применение – утилизация. Ставится на упаковку или товар из полимерных материалов и информирует о том, что упаковка или товар пригодны для вторичной переработки. </vt:lpstr>
      <vt:lpstr>Продукция, при производстве, переработке или обработке которой не применялись в качестве исходного сырья хлор, хлорсодержащие окислители и хлорорганические соединения в предусмотренном порядке маркируется знаком «Свободно от хлора». Знак наносится в соответствии с ГОСТ Р 51150–98 «Продукция, свободная от хлорорганических соединений». </vt:lpstr>
      <vt:lpstr>Знак «Бокал-вилка» наносится на пластиковую посуду и информирует о пригодности пластикового изделия для контакта с пищевыми продуктами.   </vt:lpstr>
      <vt:lpstr>Этот знак означает, что упаковку следует выбросить в урну. Встречается с разными подписями: “Содержи свою страну в чистоте!“ или просто “Спасибо”. </vt:lpstr>
      <vt:lpstr> Знак “Не выбрасывать!  Сдать в специальный пункт по утилизации” указывает на необходимость отдельного сбора и выброса использованных источников питания (ламп, батареек и аккумуляторов), содержащих некоторые опасные вещества, например, ртуть, кадмий и свинец.   </vt:lpstr>
      <vt:lpstr>Знаки, обозначающие степень экологического благополучия товара или его упаковки</vt:lpstr>
      <vt:lpstr>Знак “Белый лебедь”  принят в Скандинавии. Это экологический сертификационный символ обозначает соответствие товара жестким экологическим нормативам, принятых в Скандинавских странах.</vt:lpstr>
      <vt:lpstr>Знак “Голубой ангел” – это первый и старейший в мире экологический знак для товаров и услуг, созданный в 1977 г. – знак государственной маркировки Германии.  </vt:lpstr>
      <vt:lpstr>«Цветок ЕС»  (Страны Евросоюза). Европейский Союз разработал собственный экологический знак, который может быть зеленого или голубого цвета.   </vt:lpstr>
      <vt:lpstr>“Листок жизни” – первая российская экомаркировка. Система добровольной экологической сертификации «Листок Жизни» была разработана Санкт-Петербургским экологическим союзом в 2001 году. «Листок Жизни» может получить любая, как пищевая, так и непищевая потребительская продукция, успешно прошедшая сертификацию. «Листок жизни» подтверждает экологичность продукта и экологическую безопасность всех этапов его производства. Эта маркировка признана международным сообществом соответствующей мировой практике добровольной экологической сертификации.   </vt:lpstr>
      <vt:lpstr>Орган сертификации «Международный экологический фонд» (ОС«МЭФ»), аккредитованный в Системе обязательной сертификации по экологическим требованиям РОСС.RU.001.01.ЭТОО, проводит экологическую сертификацию объектов, подлежащих обязательной сертификации и объектов, подлежащих добровольной экологической сертификации на соответствие экологическим требованиям, в том числе международным. </vt:lpstr>
      <vt:lpstr>Московская система добровольной сертификации «Экологичные продукты» создана в соответствии с Постановлением Правительства г. Москвы от 16.09.03 № 783-ПП «О мерах по экологической оценке продукции, реализуемой на потребительском рынке г. Москвы». Экологичный продукт — это продукт животного или растительного происхождения, произведенный из натурального продовольственного сырья, выращенного с соблюдением всех установленных санитарных и ветеринарных норм и правил, а также вода питьевая, расфасованная в емкости, отвечающие (соответствующие) по показателям безопасности уровням, установленным к продуктам для питания детей раннего возраста.     </vt:lpstr>
      <vt:lpstr>Знаки, предупреждающие о том, что продукция может нанести вред окружающей среде. </vt:lpstr>
      <vt:lpstr>а – знак, применяемый при морских перевозках опасных для флоры и фауны веществ. б – знак “Опасное для окружающей среды»  </vt:lpstr>
      <vt:lpstr>БУДЬТЕ ВНИМАТЕЛЬНЫ К ЗНАКАМ НА УПАКОВКЕ! 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Экологическая маркировка </dc:title>
  <dc:creator>user</dc:creator>
  <cp:lastModifiedBy>user</cp:lastModifiedBy>
  <cp:revision>14</cp:revision>
  <dcterms:created xsi:type="dcterms:W3CDTF">2014-11-26T12:04:31Z</dcterms:created>
  <dcterms:modified xsi:type="dcterms:W3CDTF">2014-11-26T13:49:59Z</dcterms:modified>
</cp:coreProperties>
</file>